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5631" r:id="rId2"/>
    <p:sldId id="258" r:id="rId3"/>
    <p:sldId id="259" r:id="rId4"/>
    <p:sldId id="262" r:id="rId5"/>
    <p:sldId id="264" r:id="rId6"/>
    <p:sldId id="260" r:id="rId7"/>
    <p:sldId id="265" r:id="rId8"/>
    <p:sldId id="261" r:id="rId9"/>
    <p:sldId id="273" r:id="rId10"/>
    <p:sldId id="270" r:id="rId11"/>
    <p:sldId id="277" r:id="rId12"/>
    <p:sldId id="276" r:id="rId13"/>
    <p:sldId id="266" r:id="rId1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D3F7B-0FAB-450E-93C9-3A3B64BA7347}" v="30" dt="2026-01-04T19:04:52.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83414" autoAdjust="0"/>
  </p:normalViewPr>
  <p:slideViewPr>
    <p:cSldViewPr snapToGrid="0">
      <p:cViewPr>
        <p:scale>
          <a:sx n="86" d="100"/>
          <a:sy n="86" d="100"/>
        </p:scale>
        <p:origin x="-6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Coverdale" userId="efbf1b97-1fe0-4096-800d-3ac3a310b237" providerId="ADAL" clId="{B06A10DD-6743-43FC-866A-FC165E2785DF}"/>
    <pc:docChg chg="undo custSel delSld modSld">
      <pc:chgData name="Kay Coverdale" userId="efbf1b97-1fe0-4096-800d-3ac3a310b237" providerId="ADAL" clId="{B06A10DD-6743-43FC-866A-FC165E2785DF}" dt="2026-01-04T19:06:53.404" v="4049" actId="2696"/>
      <pc:docMkLst>
        <pc:docMk/>
      </pc:docMkLst>
      <pc:sldChg chg="modSp mod">
        <pc:chgData name="Kay Coverdale" userId="efbf1b97-1fe0-4096-800d-3ac3a310b237" providerId="ADAL" clId="{B06A10DD-6743-43FC-866A-FC165E2785DF}" dt="2026-01-04T17:41:34.376" v="1113" actId="14100"/>
        <pc:sldMkLst>
          <pc:docMk/>
          <pc:sldMk cId="191243481" sldId="259"/>
        </pc:sldMkLst>
        <pc:graphicFrameChg chg="modGraphic">
          <ac:chgData name="Kay Coverdale" userId="efbf1b97-1fe0-4096-800d-3ac3a310b237" providerId="ADAL" clId="{B06A10DD-6743-43FC-866A-FC165E2785DF}" dt="2026-01-04T17:41:34.376" v="1113" actId="14100"/>
          <ac:graphicFrameMkLst>
            <pc:docMk/>
            <pc:sldMk cId="191243481" sldId="259"/>
            <ac:graphicFrameMk id="10" creationId="{065D4AC4-7957-AA62-C1A0-FE4F2CF00CA3}"/>
          </ac:graphicFrameMkLst>
        </pc:graphicFrameChg>
      </pc:sldChg>
      <pc:sldChg chg="modSp mod">
        <pc:chgData name="Kay Coverdale" userId="efbf1b97-1fe0-4096-800d-3ac3a310b237" providerId="ADAL" clId="{B06A10DD-6743-43FC-866A-FC165E2785DF}" dt="2026-01-04T18:08:14.923" v="2637" actId="20577"/>
        <pc:sldMkLst>
          <pc:docMk/>
          <pc:sldMk cId="3356791903" sldId="260"/>
        </pc:sldMkLst>
        <pc:graphicFrameChg chg="modGraphic">
          <ac:chgData name="Kay Coverdale" userId="efbf1b97-1fe0-4096-800d-3ac3a310b237" providerId="ADAL" clId="{B06A10DD-6743-43FC-866A-FC165E2785DF}" dt="2026-01-04T18:08:14.923" v="2637" actId="20577"/>
          <ac:graphicFrameMkLst>
            <pc:docMk/>
            <pc:sldMk cId="3356791903" sldId="260"/>
            <ac:graphicFrameMk id="5" creationId="{5A182FA8-E1AB-D63D-6ECD-2D907EE595F6}"/>
          </ac:graphicFrameMkLst>
        </pc:graphicFrameChg>
      </pc:sldChg>
      <pc:sldChg chg="modSp mod">
        <pc:chgData name="Kay Coverdale" userId="efbf1b97-1fe0-4096-800d-3ac3a310b237" providerId="ADAL" clId="{B06A10DD-6743-43FC-866A-FC165E2785DF}" dt="2026-01-04T17:48:22.834" v="1750" actId="20577"/>
        <pc:sldMkLst>
          <pc:docMk/>
          <pc:sldMk cId="2755977508" sldId="262"/>
        </pc:sldMkLst>
        <pc:graphicFrameChg chg="mod modGraphic">
          <ac:chgData name="Kay Coverdale" userId="efbf1b97-1fe0-4096-800d-3ac3a310b237" providerId="ADAL" clId="{B06A10DD-6743-43FC-866A-FC165E2785DF}" dt="2026-01-04T17:48:22.834" v="1750" actId="20577"/>
          <ac:graphicFrameMkLst>
            <pc:docMk/>
            <pc:sldMk cId="2755977508" sldId="262"/>
            <ac:graphicFrameMk id="5" creationId="{BB7A6755-CF87-7230-570A-7309BBAF653F}"/>
          </ac:graphicFrameMkLst>
        </pc:graphicFrameChg>
      </pc:sldChg>
      <pc:sldChg chg="modSp mod">
        <pc:chgData name="Kay Coverdale" userId="efbf1b97-1fe0-4096-800d-3ac3a310b237" providerId="ADAL" clId="{B06A10DD-6743-43FC-866A-FC165E2785DF}" dt="2026-01-04T18:02:05.368" v="2559" actId="20577"/>
        <pc:sldMkLst>
          <pc:docMk/>
          <pc:sldMk cId="2212214201" sldId="264"/>
        </pc:sldMkLst>
        <pc:graphicFrameChg chg="mod modGraphic">
          <ac:chgData name="Kay Coverdale" userId="efbf1b97-1fe0-4096-800d-3ac3a310b237" providerId="ADAL" clId="{B06A10DD-6743-43FC-866A-FC165E2785DF}" dt="2026-01-04T18:02:05.368" v="2559" actId="20577"/>
          <ac:graphicFrameMkLst>
            <pc:docMk/>
            <pc:sldMk cId="2212214201" sldId="264"/>
            <ac:graphicFrameMk id="5" creationId="{F9BDBC17-CD2E-90F4-A5E7-9D45B87765A4}"/>
          </ac:graphicFrameMkLst>
        </pc:graphicFrameChg>
      </pc:sldChg>
      <pc:sldChg chg="addSp delSp modSp mod">
        <pc:chgData name="Kay Coverdale" userId="efbf1b97-1fe0-4096-800d-3ac3a310b237" providerId="ADAL" clId="{B06A10DD-6743-43FC-866A-FC165E2785DF}" dt="2026-01-04T18:31:31.667" v="3227" actId="20577"/>
        <pc:sldMkLst>
          <pc:docMk/>
          <pc:sldMk cId="760599453" sldId="265"/>
        </pc:sldMkLst>
        <pc:graphicFrameChg chg="mod modGraphic">
          <ac:chgData name="Kay Coverdale" userId="efbf1b97-1fe0-4096-800d-3ac3a310b237" providerId="ADAL" clId="{B06A10DD-6743-43FC-866A-FC165E2785DF}" dt="2026-01-04T18:31:31.667" v="3227" actId="20577"/>
          <ac:graphicFrameMkLst>
            <pc:docMk/>
            <pc:sldMk cId="760599453" sldId="265"/>
            <ac:graphicFrameMk id="5" creationId="{2BEE4F89-4408-F00A-3DA8-BFCBC572C119}"/>
          </ac:graphicFrameMkLst>
        </pc:graphicFrameChg>
        <pc:picChg chg="add del mod">
          <ac:chgData name="Kay Coverdale" userId="efbf1b97-1fe0-4096-800d-3ac3a310b237" providerId="ADAL" clId="{B06A10DD-6743-43FC-866A-FC165E2785DF}" dt="2026-01-04T18:27:45.243" v="3000" actId="22"/>
          <ac:picMkLst>
            <pc:docMk/>
            <pc:sldMk cId="760599453" sldId="265"/>
            <ac:picMk id="6" creationId="{5E1508C6-98AD-4A78-C524-52D74594B36C}"/>
          </ac:picMkLst>
        </pc:picChg>
      </pc:sldChg>
      <pc:sldChg chg="modSp mod">
        <pc:chgData name="Kay Coverdale" userId="efbf1b97-1fe0-4096-800d-3ac3a310b237" providerId="ADAL" clId="{B06A10DD-6743-43FC-866A-FC165E2785DF}" dt="2026-01-04T18:39:46.899" v="3386" actId="20577"/>
        <pc:sldMkLst>
          <pc:docMk/>
          <pc:sldMk cId="3120658537" sldId="270"/>
        </pc:sldMkLst>
        <pc:spChg chg="mod">
          <ac:chgData name="Kay Coverdale" userId="efbf1b97-1fe0-4096-800d-3ac3a310b237" providerId="ADAL" clId="{B06A10DD-6743-43FC-866A-FC165E2785DF}" dt="2026-01-04T18:35:51.453" v="3274" actId="20577"/>
          <ac:spMkLst>
            <pc:docMk/>
            <pc:sldMk cId="3120658537" sldId="270"/>
            <ac:spMk id="4" creationId="{1CFA53F3-F0F5-4362-4434-1CA64B94EA7D}"/>
          </ac:spMkLst>
        </pc:spChg>
        <pc:graphicFrameChg chg="mod modGraphic">
          <ac:chgData name="Kay Coverdale" userId="efbf1b97-1fe0-4096-800d-3ac3a310b237" providerId="ADAL" clId="{B06A10DD-6743-43FC-866A-FC165E2785DF}" dt="2026-01-04T18:39:46.899" v="3386" actId="20577"/>
          <ac:graphicFrameMkLst>
            <pc:docMk/>
            <pc:sldMk cId="3120658537" sldId="270"/>
            <ac:graphicFrameMk id="2" creationId="{F06D8B73-1069-A20D-8F57-8B1AA064904F}"/>
          </ac:graphicFrameMkLst>
        </pc:graphicFrameChg>
      </pc:sldChg>
      <pc:sldChg chg="del">
        <pc:chgData name="Kay Coverdale" userId="efbf1b97-1fe0-4096-800d-3ac3a310b237" providerId="ADAL" clId="{B06A10DD-6743-43FC-866A-FC165E2785DF}" dt="2026-01-04T19:06:53.404" v="4049" actId="2696"/>
        <pc:sldMkLst>
          <pc:docMk/>
          <pc:sldMk cId="1720532140" sldId="274"/>
        </pc:sldMkLst>
      </pc:sldChg>
      <pc:sldChg chg="del">
        <pc:chgData name="Kay Coverdale" userId="efbf1b97-1fe0-4096-800d-3ac3a310b237" providerId="ADAL" clId="{B06A10DD-6743-43FC-866A-FC165E2785DF}" dt="2026-01-04T19:06:48.527" v="4048" actId="2696"/>
        <pc:sldMkLst>
          <pc:docMk/>
          <pc:sldMk cId="2536211415" sldId="275"/>
        </pc:sldMkLst>
      </pc:sldChg>
      <pc:sldChg chg="modSp mod">
        <pc:chgData name="Kay Coverdale" userId="efbf1b97-1fe0-4096-800d-3ac3a310b237" providerId="ADAL" clId="{B06A10DD-6743-43FC-866A-FC165E2785DF}" dt="2026-01-04T19:05:12.201" v="4029" actId="20577"/>
        <pc:sldMkLst>
          <pc:docMk/>
          <pc:sldMk cId="2883864405" sldId="276"/>
        </pc:sldMkLst>
        <pc:spChg chg="mod">
          <ac:chgData name="Kay Coverdale" userId="efbf1b97-1fe0-4096-800d-3ac3a310b237" providerId="ADAL" clId="{B06A10DD-6743-43FC-866A-FC165E2785DF}" dt="2026-01-04T18:58:38.045" v="3605" actId="255"/>
          <ac:spMkLst>
            <pc:docMk/>
            <pc:sldMk cId="2883864405" sldId="276"/>
            <ac:spMk id="4" creationId="{D9EC24E5-DBE8-47EA-B1DE-D1192E89143D}"/>
          </ac:spMkLst>
        </pc:spChg>
        <pc:graphicFrameChg chg="mod modGraphic">
          <ac:chgData name="Kay Coverdale" userId="efbf1b97-1fe0-4096-800d-3ac3a310b237" providerId="ADAL" clId="{B06A10DD-6743-43FC-866A-FC165E2785DF}" dt="2026-01-04T19:05:12.201" v="4029" actId="20577"/>
          <ac:graphicFrameMkLst>
            <pc:docMk/>
            <pc:sldMk cId="2883864405" sldId="276"/>
            <ac:graphicFrameMk id="2" creationId="{0C43063D-4996-8F50-39D2-9B3391C83F21}"/>
          </ac:graphicFrameMkLst>
        </pc:graphicFrameChg>
      </pc:sldChg>
      <pc:sldChg chg="modSp mod">
        <pc:chgData name="Kay Coverdale" userId="efbf1b97-1fe0-4096-800d-3ac3a310b237" providerId="ADAL" clId="{B06A10DD-6743-43FC-866A-FC165E2785DF}" dt="2026-01-04T19:05:18.086" v="4047" actId="20577"/>
        <pc:sldMkLst>
          <pc:docMk/>
          <pc:sldMk cId="2920400790" sldId="277"/>
        </pc:sldMkLst>
        <pc:spChg chg="mod">
          <ac:chgData name="Kay Coverdale" userId="efbf1b97-1fe0-4096-800d-3ac3a310b237" providerId="ADAL" clId="{B06A10DD-6743-43FC-866A-FC165E2785DF}" dt="2026-01-04T18:57:24.504" v="3592" actId="20577"/>
          <ac:spMkLst>
            <pc:docMk/>
            <pc:sldMk cId="2920400790" sldId="277"/>
            <ac:spMk id="4" creationId="{08956E3B-44E3-C739-9807-F5B3AC764123}"/>
          </ac:spMkLst>
        </pc:spChg>
        <pc:graphicFrameChg chg="mod modGraphic">
          <ac:chgData name="Kay Coverdale" userId="efbf1b97-1fe0-4096-800d-3ac3a310b237" providerId="ADAL" clId="{B06A10DD-6743-43FC-866A-FC165E2785DF}" dt="2026-01-04T19:05:18.086" v="4047" actId="20577"/>
          <ac:graphicFrameMkLst>
            <pc:docMk/>
            <pc:sldMk cId="2920400790" sldId="277"/>
            <ac:graphicFrameMk id="2" creationId="{3E931EEE-F173-2C9E-A785-A1E6D92FD21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9969146-415E-704B-AE4B-8876F55FAB31}" type="datetimeFigureOut">
              <a:rPr lang="en-US" smtClean="0"/>
              <a:t>1/4/2026</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222A3DD-78AA-D04B-B5CF-49074E7C4CF5}" type="slidenum">
              <a:rPr lang="en-US" smtClean="0"/>
              <a:t>‹#›</a:t>
            </a:fld>
            <a:endParaRPr lang="en-US"/>
          </a:p>
        </p:txBody>
      </p:sp>
    </p:spTree>
    <p:extLst>
      <p:ext uri="{BB962C8B-B14F-4D97-AF65-F5344CB8AC3E}">
        <p14:creationId xmlns:p14="http://schemas.microsoft.com/office/powerpoint/2010/main" val="97447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5ABB-C3EF-8F26-7E67-00C0726147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809F5AF-F337-B2B0-4B05-3B21325BD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F0B0FCB-C660-7D83-9427-D76EB362F1EE}"/>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5" name="Footer Placeholder 4">
            <a:extLst>
              <a:ext uri="{FF2B5EF4-FFF2-40B4-BE49-F238E27FC236}">
                <a16:creationId xmlns:a16="http://schemas.microsoft.com/office/drawing/2014/main" id="{4A68FA59-23BF-4C0D-C5DF-5EC19CF27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719F9-D7C6-31F5-A05D-8782B2DE2AFF}"/>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214149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8878-BF24-93EB-2159-3DEEB18F078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40654-ED26-836C-C772-69F2AEEA7F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7F6FEA-0C6C-3268-3D69-EC96A24AAD24}"/>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5" name="Footer Placeholder 4">
            <a:extLst>
              <a:ext uri="{FF2B5EF4-FFF2-40B4-BE49-F238E27FC236}">
                <a16:creationId xmlns:a16="http://schemas.microsoft.com/office/drawing/2014/main" id="{ADDDA1F9-4462-793B-F548-C4E51F6AC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BBF4E-4D64-1172-C209-75381B49EA5D}"/>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221481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124807-6CE5-FB08-5753-2E0E37E8E9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5D9542-3596-4021-2E2A-3A4733306D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2E573A-8701-20B6-27CE-183CFAB4AEB1}"/>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5" name="Footer Placeholder 4">
            <a:extLst>
              <a:ext uri="{FF2B5EF4-FFF2-40B4-BE49-F238E27FC236}">
                <a16:creationId xmlns:a16="http://schemas.microsoft.com/office/drawing/2014/main" id="{295AEEC5-2FBF-060B-740C-C2CB5AD42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EB605-0A4E-D414-62DB-7F9E620ECDA0}"/>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334356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31F2-88FE-2981-3ECF-9202079B96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8BD2DC-A36C-CE6B-4FE4-2FEDA96EEB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54C883-1450-4D79-429E-E0191BBA4589}"/>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5" name="Footer Placeholder 4">
            <a:extLst>
              <a:ext uri="{FF2B5EF4-FFF2-40B4-BE49-F238E27FC236}">
                <a16:creationId xmlns:a16="http://schemas.microsoft.com/office/drawing/2014/main" id="{54A6CDE4-40A9-FA1A-7BC7-CB8D83AA6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A786E-870C-C52A-77F5-33DB587BFE13}"/>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109917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1DEA-36CB-9A26-C353-3294AAEA7EA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BA4534-C826-66D6-4E4C-678BD8DBF7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2CC5A8-7EB7-41C7-401D-41AD9B0F5F8C}"/>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5" name="Footer Placeholder 4">
            <a:extLst>
              <a:ext uri="{FF2B5EF4-FFF2-40B4-BE49-F238E27FC236}">
                <a16:creationId xmlns:a16="http://schemas.microsoft.com/office/drawing/2014/main" id="{0542AFF0-8552-8696-78FB-B28130232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5F7ED-75FC-3246-D44A-D610F5054BBD}"/>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346662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14C7-D2CE-A4FF-341D-773B049CDC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53266A-ADBB-F603-6926-956FB24260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B648D81-7C31-3B29-FED4-4436FB8C25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98D23A-BE5E-B54E-7189-40DDFB3AD95C}"/>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6" name="Footer Placeholder 5">
            <a:extLst>
              <a:ext uri="{FF2B5EF4-FFF2-40B4-BE49-F238E27FC236}">
                <a16:creationId xmlns:a16="http://schemas.microsoft.com/office/drawing/2014/main" id="{E43A0097-B7AE-D94A-E8BD-DD3C3AB4B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CB6DA-CC49-5D18-6B34-502B23E07E57}"/>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325859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AF9E-00C6-6A3A-1BFE-9EC6EE8CFD3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F0CA1A-9148-435A-DDCF-B8C364035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3B1F67-D5F2-358E-43E6-AF9620DBBD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6028EF5-2355-5DFF-B8B2-9645C607E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055296-BAD6-C6B8-0AF2-4289B2090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DF6102-5F48-1702-FBA2-CCB072406B9D}"/>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8" name="Footer Placeholder 7">
            <a:extLst>
              <a:ext uri="{FF2B5EF4-FFF2-40B4-BE49-F238E27FC236}">
                <a16:creationId xmlns:a16="http://schemas.microsoft.com/office/drawing/2014/main" id="{8D273675-54D3-F940-2145-F907BD0AEC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47E611-F49F-3D03-C43C-F44C547BA456}"/>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339328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DE62-52A7-5F63-BB59-A8C4E963FD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D9AF434-A0DB-107C-A4A2-95CFA11FE365}"/>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4" name="Footer Placeholder 3">
            <a:extLst>
              <a:ext uri="{FF2B5EF4-FFF2-40B4-BE49-F238E27FC236}">
                <a16:creationId xmlns:a16="http://schemas.microsoft.com/office/drawing/2014/main" id="{1AD06A9A-6BDC-69B5-574F-217A0066BC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CA4D2-7F7F-38B2-89AF-3012056DDCB0}"/>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219692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5BE34-D869-957D-FE9C-BB72C31870BC}"/>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3" name="Footer Placeholder 2">
            <a:extLst>
              <a:ext uri="{FF2B5EF4-FFF2-40B4-BE49-F238E27FC236}">
                <a16:creationId xmlns:a16="http://schemas.microsoft.com/office/drawing/2014/main" id="{3E580638-4A14-FDD2-AB75-860E9683D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037330-C247-3FC1-D362-646551B68177}"/>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202435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5134-02E5-70DB-0FDD-4C6CE4476C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4E71D89-73A4-7968-1CFA-ACF4C949D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74D77D8-DFAF-AA03-416B-F153F1850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20BA91-224C-0FB1-C043-6CABA2608F50}"/>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6" name="Footer Placeholder 5">
            <a:extLst>
              <a:ext uri="{FF2B5EF4-FFF2-40B4-BE49-F238E27FC236}">
                <a16:creationId xmlns:a16="http://schemas.microsoft.com/office/drawing/2014/main" id="{3617CFB8-DD1B-BBFA-BD7F-3F3B96357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FD524-32B8-6A1F-7381-9CC64123E915}"/>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299622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6585-DDA2-66BB-BD6A-649FFCF52E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ECC30C-6375-0820-309F-529DE8756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3B8259-1B0E-EBB6-F75C-BA31E6E8A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039C79-1B7C-1F3A-45A6-56286CB0DD7B}"/>
              </a:ext>
            </a:extLst>
          </p:cNvPr>
          <p:cNvSpPr>
            <a:spLocks noGrp="1"/>
          </p:cNvSpPr>
          <p:nvPr>
            <p:ph type="dt" sz="half" idx="10"/>
          </p:nvPr>
        </p:nvSpPr>
        <p:spPr/>
        <p:txBody>
          <a:bodyPr/>
          <a:lstStyle/>
          <a:p>
            <a:fld id="{038D562E-631A-204D-BC1D-690506F75DCF}" type="datetimeFigureOut">
              <a:rPr lang="en-US" smtClean="0"/>
              <a:t>1/4/2026</a:t>
            </a:fld>
            <a:endParaRPr lang="en-US"/>
          </a:p>
        </p:txBody>
      </p:sp>
      <p:sp>
        <p:nvSpPr>
          <p:cNvPr id="6" name="Footer Placeholder 5">
            <a:extLst>
              <a:ext uri="{FF2B5EF4-FFF2-40B4-BE49-F238E27FC236}">
                <a16:creationId xmlns:a16="http://schemas.microsoft.com/office/drawing/2014/main" id="{D4DFC869-B763-DDB9-DC3E-5070F3D72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D6C6F-A060-F77D-7000-FEC34BBDE1C1}"/>
              </a:ext>
            </a:extLst>
          </p:cNvPr>
          <p:cNvSpPr>
            <a:spLocks noGrp="1"/>
          </p:cNvSpPr>
          <p:nvPr>
            <p:ph type="sldNum" sz="quarter" idx="12"/>
          </p:nvPr>
        </p:nvSpPr>
        <p:spPr/>
        <p:txBody>
          <a:bodyPr/>
          <a:lstStyle/>
          <a:p>
            <a:fld id="{08585742-B627-F44F-A22E-3A9FDB81408C}" type="slidenum">
              <a:rPr lang="en-US" smtClean="0"/>
              <a:t>‹#›</a:t>
            </a:fld>
            <a:endParaRPr lang="en-US"/>
          </a:p>
        </p:txBody>
      </p:sp>
    </p:spTree>
    <p:extLst>
      <p:ext uri="{BB962C8B-B14F-4D97-AF65-F5344CB8AC3E}">
        <p14:creationId xmlns:p14="http://schemas.microsoft.com/office/powerpoint/2010/main" val="347255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AF7FE-C7C3-BAFD-A733-0C64A34BF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A7A6E8-789A-5477-F551-7392D8FCD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E3D403-3E74-806C-868A-9A22AE72A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8D562E-631A-204D-BC1D-690506F75DCF}" type="datetimeFigureOut">
              <a:rPr lang="en-US" smtClean="0"/>
              <a:t>1/4/2026</a:t>
            </a:fld>
            <a:endParaRPr lang="en-US"/>
          </a:p>
        </p:txBody>
      </p:sp>
      <p:sp>
        <p:nvSpPr>
          <p:cNvPr id="5" name="Footer Placeholder 4">
            <a:extLst>
              <a:ext uri="{FF2B5EF4-FFF2-40B4-BE49-F238E27FC236}">
                <a16:creationId xmlns:a16="http://schemas.microsoft.com/office/drawing/2014/main" id="{FF157C7F-F83C-78DA-E999-1B98EA42E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B3E1C5-7D28-DDD0-CE1B-FF7F7695C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585742-B627-F44F-A22E-3A9FDB81408C}" type="slidenum">
              <a:rPr lang="en-US" smtClean="0"/>
              <a:t>‹#›</a:t>
            </a:fld>
            <a:endParaRPr lang="en-US"/>
          </a:p>
        </p:txBody>
      </p:sp>
    </p:spTree>
    <p:extLst>
      <p:ext uri="{BB962C8B-B14F-4D97-AF65-F5344CB8AC3E}">
        <p14:creationId xmlns:p14="http://schemas.microsoft.com/office/powerpoint/2010/main" val="117882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1244815" y="-1"/>
            <a:ext cx="9702371" cy="6858001"/>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211312" y="0"/>
            <a:ext cx="9789911" cy="6862681"/>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1621870" y="331104"/>
            <a:ext cx="5651022" cy="307777"/>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Objective: Raise the profile of physical activity in and out of school</a:t>
            </a:r>
            <a:endParaRPr lang="en-US" sz="14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852828654"/>
              </p:ext>
            </p:extLst>
          </p:nvPr>
        </p:nvGraphicFramePr>
        <p:xfrm>
          <a:off x="1706042" y="1101986"/>
          <a:ext cx="8779916" cy="5111414"/>
        </p:xfrm>
        <a:graphic>
          <a:graphicData uri="http://schemas.openxmlformats.org/drawingml/2006/table">
            <a:tbl>
              <a:tblPr firstRow="1" bandRow="1">
                <a:tableStyleId>{5C22544A-7EE6-4342-B048-85BDC9FD1C3A}</a:tableStyleId>
              </a:tblPr>
              <a:tblGrid>
                <a:gridCol w="790076">
                  <a:extLst>
                    <a:ext uri="{9D8B030D-6E8A-4147-A177-3AD203B41FA5}">
                      <a16:colId xmlns:a16="http://schemas.microsoft.com/office/drawing/2014/main" val="1397519339"/>
                    </a:ext>
                  </a:extLst>
                </a:gridCol>
                <a:gridCol w="1730000">
                  <a:extLst>
                    <a:ext uri="{9D8B030D-6E8A-4147-A177-3AD203B41FA5}">
                      <a16:colId xmlns:a16="http://schemas.microsoft.com/office/drawing/2014/main" val="3874769663"/>
                    </a:ext>
                  </a:extLst>
                </a:gridCol>
                <a:gridCol w="2398884">
                  <a:extLst>
                    <a:ext uri="{9D8B030D-6E8A-4147-A177-3AD203B41FA5}">
                      <a16:colId xmlns:a16="http://schemas.microsoft.com/office/drawing/2014/main" val="279180329"/>
                    </a:ext>
                  </a:extLst>
                </a:gridCol>
                <a:gridCol w="2258809">
                  <a:extLst>
                    <a:ext uri="{9D8B030D-6E8A-4147-A177-3AD203B41FA5}">
                      <a16:colId xmlns:a16="http://schemas.microsoft.com/office/drawing/2014/main" val="1419483341"/>
                    </a:ext>
                  </a:extLst>
                </a:gridCol>
                <a:gridCol w="1602147">
                  <a:extLst>
                    <a:ext uri="{9D8B030D-6E8A-4147-A177-3AD203B41FA5}">
                      <a16:colId xmlns:a16="http://schemas.microsoft.com/office/drawing/2014/main" val="1532179531"/>
                    </a:ext>
                  </a:extLst>
                </a:gridCol>
              </a:tblGrid>
              <a:tr h="483916">
                <a:tc>
                  <a:txBody>
                    <a:bodyPr/>
                    <a:lstStyle/>
                    <a:p>
                      <a:pPr algn="ct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dirty="0">
                          <a:solidFill>
                            <a:sysClr val="windowText" lastClr="000000"/>
                          </a:solidFill>
                          <a:latin typeface="Calibri" panose="020F0502020204030204" pitchFamily="34" charset="0"/>
                          <a:cs typeface="Calibri" panose="020F0502020204030204" pitchFamily="34" charset="0"/>
                        </a:rPr>
                        <a:t>Intent - what is your objective?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Supporting evidence</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203244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Plan and monitor</a:t>
                      </a:r>
                      <a:br>
                        <a:rPr lang="en-US" sz="1100" b="1" dirty="0">
                          <a:effectLst/>
                          <a:latin typeface="Calibri" panose="020F0502020204030204" pitchFamily="34"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1000" dirty="0">
                          <a:solidFill>
                            <a:schemeClr val="tx1"/>
                          </a:solidFill>
                          <a:latin typeface="Calibri" panose="020F0502020204030204" pitchFamily="34" charset="0"/>
                          <a:cs typeface="Calibri" panose="020F0502020204030204" pitchFamily="34" charset="0"/>
                        </a:rPr>
                        <a:t>Raise the profile of physical activity in and out of school.</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1000" dirty="0">
                          <a:solidFill>
                            <a:schemeClr val="tx1"/>
                          </a:solidFill>
                          <a:latin typeface="Calibri" panose="020F0502020204030204" pitchFamily="34" charset="0"/>
                          <a:cs typeface="Calibri" panose="020F0502020204030204" pitchFamily="34" charset="0"/>
                        </a:rPr>
                        <a:t>Target each year group to attend a</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termly sporting event. Engage and include staff in choice of activities.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Offer a variety of lunchtime activities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and afterschool clubs.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Outside professionals visiting</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school to increase aspirations.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Build links with local sports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Clubs.</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1000" dirty="0">
                          <a:solidFill>
                            <a:schemeClr val="tx1"/>
                          </a:solidFill>
                          <a:latin typeface="Calibri" panose="020F0502020204030204" pitchFamily="34" charset="0"/>
                          <a:cs typeface="Calibri" panose="020F0502020204030204" pitchFamily="34" charset="0"/>
                        </a:rPr>
                        <a:t>Engaged staff and children</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Active playtimes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Fitter, healthier children who</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can explain the reason for</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exercise / movement.</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Inter and intra school events to</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take place</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1000" dirty="0">
                          <a:solidFill>
                            <a:schemeClr val="tx1"/>
                          </a:solidFill>
                          <a:latin typeface="Calibri" panose="020F0502020204030204" pitchFamily="34" charset="0"/>
                          <a:cs typeface="Calibri" panose="020F0502020204030204" pitchFamily="34" charset="0"/>
                        </a:rPr>
                        <a:t>Social media</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Pupil voice</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Build links with local sports clubs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Assembly</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48391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b="1" dirty="0">
                          <a:solidFill>
                            <a:sysClr val="windowText" lastClr="000000"/>
                          </a:solidFill>
                          <a:latin typeface="Calibri" panose="020F0502020204030204" pitchFamily="34" charset="0"/>
                          <a:cs typeface="Calibri" panose="020F0502020204030204" pitchFamily="34" charset="0"/>
                        </a:rPr>
                        <a:t>What impact have you seen?</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1100" b="1"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effectLst/>
                          <a:latin typeface="Calibri" panose="020F0502020204030204" pitchFamily="34" charset="0"/>
                          <a:cs typeface="Calibri" panose="020F0502020204030204" pitchFamily="34" charset="0"/>
                        </a:rPr>
                        <a:t>Approx. cost</a:t>
                      </a:r>
                      <a:endPar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205664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latin typeface="Calibri" panose="020F0502020204030204" pitchFamily="34" charset="0"/>
                          <a:cs typeface="Calibri" panose="020F0502020204030204" pitchFamily="34" charset="0"/>
                        </a:rPr>
                        <a:t>Evaluate</a:t>
                      </a:r>
                      <a:r>
                        <a:rPr lang="en-US" sz="1100" b="1" dirty="0">
                          <a:latin typeface="Calibri" panose="020F0502020204030204" pitchFamily="34" charset="0"/>
                          <a:cs typeface="Calibri" panose="020F0502020204030204" pitchFamily="34" charset="0"/>
                        </a:rPr>
                        <a:t> </a:t>
                      </a:r>
                      <a:r>
                        <a:rPr lang="en-US" sz="8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211312" y="0"/>
            <a:ext cx="9789911" cy="6862681"/>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1621870" y="331104"/>
            <a:ext cx="5651022" cy="523220"/>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Objective: To ensure coverage of the PE curriculum is taught ensuring the intent is achieved.</a:t>
            </a:r>
            <a:endParaRPr lang="en-US" sz="14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189383286"/>
              </p:ext>
            </p:extLst>
          </p:nvPr>
        </p:nvGraphicFramePr>
        <p:xfrm>
          <a:off x="1706042" y="1101986"/>
          <a:ext cx="8779916" cy="5056924"/>
        </p:xfrm>
        <a:graphic>
          <a:graphicData uri="http://schemas.openxmlformats.org/drawingml/2006/table">
            <a:tbl>
              <a:tblPr firstRow="1" bandRow="1">
                <a:tableStyleId>{5C22544A-7EE6-4342-B048-85BDC9FD1C3A}</a:tableStyleId>
              </a:tblPr>
              <a:tblGrid>
                <a:gridCol w="790076">
                  <a:extLst>
                    <a:ext uri="{9D8B030D-6E8A-4147-A177-3AD203B41FA5}">
                      <a16:colId xmlns:a16="http://schemas.microsoft.com/office/drawing/2014/main" val="1397519339"/>
                    </a:ext>
                  </a:extLst>
                </a:gridCol>
                <a:gridCol w="1730000">
                  <a:extLst>
                    <a:ext uri="{9D8B030D-6E8A-4147-A177-3AD203B41FA5}">
                      <a16:colId xmlns:a16="http://schemas.microsoft.com/office/drawing/2014/main" val="3874769663"/>
                    </a:ext>
                  </a:extLst>
                </a:gridCol>
                <a:gridCol w="2398884">
                  <a:extLst>
                    <a:ext uri="{9D8B030D-6E8A-4147-A177-3AD203B41FA5}">
                      <a16:colId xmlns:a16="http://schemas.microsoft.com/office/drawing/2014/main" val="279180329"/>
                    </a:ext>
                  </a:extLst>
                </a:gridCol>
                <a:gridCol w="2258809">
                  <a:extLst>
                    <a:ext uri="{9D8B030D-6E8A-4147-A177-3AD203B41FA5}">
                      <a16:colId xmlns:a16="http://schemas.microsoft.com/office/drawing/2014/main" val="1419483341"/>
                    </a:ext>
                  </a:extLst>
                </a:gridCol>
                <a:gridCol w="1602147">
                  <a:extLst>
                    <a:ext uri="{9D8B030D-6E8A-4147-A177-3AD203B41FA5}">
                      <a16:colId xmlns:a16="http://schemas.microsoft.com/office/drawing/2014/main" val="1532179531"/>
                    </a:ext>
                  </a:extLst>
                </a:gridCol>
              </a:tblGrid>
              <a:tr h="483916">
                <a:tc>
                  <a:txBody>
                    <a:bodyPr/>
                    <a:lstStyle/>
                    <a:p>
                      <a:pPr algn="ct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dirty="0">
                          <a:solidFill>
                            <a:sysClr val="windowText" lastClr="000000"/>
                          </a:solidFill>
                          <a:latin typeface="Calibri" panose="020F0502020204030204" pitchFamily="34" charset="0"/>
                          <a:cs typeface="Calibri" panose="020F0502020204030204" pitchFamily="34" charset="0"/>
                        </a:rPr>
                        <a:t>Intent - what is your objective?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Supporting evidence</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203244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Plan and monitor</a:t>
                      </a:r>
                      <a:br>
                        <a:rPr lang="en-US" sz="1100" b="1" dirty="0">
                          <a:effectLst/>
                          <a:latin typeface="Calibri" panose="020F0502020204030204" pitchFamily="34" charset="0"/>
                          <a:cs typeface="Calibri" panose="020F0502020204030204" pitchFamily="34" charset="0"/>
                        </a:rPr>
                      </a:br>
                      <a:endParaRPr lang="en-US" sz="800" b="1"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1000" dirty="0">
                          <a:solidFill>
                            <a:schemeClr val="tx1"/>
                          </a:solidFill>
                          <a:latin typeface="Calibri" panose="020F0502020204030204" pitchFamily="34" charset="0"/>
                          <a:cs typeface="Calibri" panose="020F0502020204030204" pitchFamily="34" charset="0"/>
                        </a:rPr>
                        <a:t>To ensure coverage of the</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PE curriculum is taught</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ensuring the intent is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achieved.</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Learning walks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Speaking with staff</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CPD</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The PE curriculum is being followed.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Staff are confident in teaching PE.</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Children can articulate their PE areas</a:t>
                      </a: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Pupil voice carried out at the end of each term, initially focusing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on their current learning,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but widening the</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questions to prior learning and targeting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towards coaching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objectives as the year</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progresses.</a:t>
                      </a: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48391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b="1" dirty="0">
                          <a:solidFill>
                            <a:sysClr val="windowText" lastClr="000000"/>
                          </a:solidFill>
                          <a:latin typeface="Calibri" panose="020F0502020204030204" pitchFamily="34" charset="0"/>
                          <a:cs typeface="Calibri" panose="020F0502020204030204" pitchFamily="34" charset="0"/>
                        </a:rPr>
                        <a:t>What impact have you seen?</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1100" b="1"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effectLst/>
                          <a:latin typeface="Calibri" panose="020F0502020204030204" pitchFamily="34" charset="0"/>
                          <a:cs typeface="Calibri" panose="020F0502020204030204" pitchFamily="34" charset="0"/>
                        </a:rPr>
                        <a:t>Approx. cost</a:t>
                      </a:r>
                      <a:endPar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205664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latin typeface="Calibri" panose="020F0502020204030204" pitchFamily="34" charset="0"/>
                          <a:cs typeface="Calibri" panose="020F0502020204030204" pitchFamily="34" charset="0"/>
                        </a:rPr>
                        <a:t>Evaluate</a:t>
                      </a:r>
                      <a:r>
                        <a:rPr lang="en-US" sz="1100" b="1" dirty="0">
                          <a:latin typeface="Calibri" panose="020F0502020204030204" pitchFamily="34" charset="0"/>
                          <a:cs typeface="Calibri" panose="020F0502020204030204" pitchFamily="34" charset="0"/>
                        </a:rPr>
                        <a:t> </a:t>
                      </a:r>
                      <a:endParaRPr lang="en-US" sz="800" b="1"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211312" y="0"/>
            <a:ext cx="9789911" cy="6862681"/>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1621870" y="331104"/>
            <a:ext cx="5651022" cy="523220"/>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Objective: To develop pupils’ skills, knowledge and confidence across the P.E. curriculum</a:t>
            </a:r>
            <a:endParaRPr lang="en-US" sz="14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extLst>
              <p:ext uri="{D42A27DB-BD31-4B8C-83A1-F6EECF244321}">
                <p14:modId xmlns:p14="http://schemas.microsoft.com/office/powerpoint/2010/main" val="2162767185"/>
              </p:ext>
            </p:extLst>
          </p:nvPr>
        </p:nvGraphicFramePr>
        <p:xfrm>
          <a:off x="1706042" y="1101986"/>
          <a:ext cx="8779916" cy="6217650"/>
        </p:xfrm>
        <a:graphic>
          <a:graphicData uri="http://schemas.openxmlformats.org/drawingml/2006/table">
            <a:tbl>
              <a:tblPr firstRow="1" bandRow="1">
                <a:tableStyleId>{5C22544A-7EE6-4342-B048-85BDC9FD1C3A}</a:tableStyleId>
              </a:tblPr>
              <a:tblGrid>
                <a:gridCol w="790076">
                  <a:extLst>
                    <a:ext uri="{9D8B030D-6E8A-4147-A177-3AD203B41FA5}">
                      <a16:colId xmlns:a16="http://schemas.microsoft.com/office/drawing/2014/main" val="1397519339"/>
                    </a:ext>
                  </a:extLst>
                </a:gridCol>
                <a:gridCol w="1730000">
                  <a:extLst>
                    <a:ext uri="{9D8B030D-6E8A-4147-A177-3AD203B41FA5}">
                      <a16:colId xmlns:a16="http://schemas.microsoft.com/office/drawing/2014/main" val="3874769663"/>
                    </a:ext>
                  </a:extLst>
                </a:gridCol>
                <a:gridCol w="2398884">
                  <a:extLst>
                    <a:ext uri="{9D8B030D-6E8A-4147-A177-3AD203B41FA5}">
                      <a16:colId xmlns:a16="http://schemas.microsoft.com/office/drawing/2014/main" val="279180329"/>
                    </a:ext>
                  </a:extLst>
                </a:gridCol>
                <a:gridCol w="2258809">
                  <a:extLst>
                    <a:ext uri="{9D8B030D-6E8A-4147-A177-3AD203B41FA5}">
                      <a16:colId xmlns:a16="http://schemas.microsoft.com/office/drawing/2014/main" val="1419483341"/>
                    </a:ext>
                  </a:extLst>
                </a:gridCol>
                <a:gridCol w="1602147">
                  <a:extLst>
                    <a:ext uri="{9D8B030D-6E8A-4147-A177-3AD203B41FA5}">
                      <a16:colId xmlns:a16="http://schemas.microsoft.com/office/drawing/2014/main" val="1532179531"/>
                    </a:ext>
                  </a:extLst>
                </a:gridCol>
              </a:tblGrid>
              <a:tr h="483916">
                <a:tc>
                  <a:txBody>
                    <a:bodyPr/>
                    <a:lstStyle/>
                    <a:p>
                      <a:pPr algn="ct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dirty="0">
                          <a:solidFill>
                            <a:sysClr val="windowText" lastClr="000000"/>
                          </a:solidFill>
                          <a:latin typeface="Calibri" panose="020F0502020204030204" pitchFamily="34" charset="0"/>
                          <a:cs typeface="Calibri" panose="020F0502020204030204" pitchFamily="34" charset="0"/>
                        </a:rPr>
                        <a:t>Intent - what is your objective?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Supporting evidence</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203244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Plan and monitor</a:t>
                      </a:r>
                      <a:br>
                        <a:rPr lang="en-US" sz="1100" b="1" dirty="0">
                          <a:effectLst/>
                          <a:latin typeface="Calibri" panose="020F0502020204030204" pitchFamily="34" charset="0"/>
                          <a:cs typeface="Calibri" panose="020F0502020204030204" pitchFamily="34" charset="0"/>
                        </a:rPr>
                      </a:br>
                      <a:endParaRPr lang="en-US" sz="800" b="1"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1000" dirty="0">
                          <a:solidFill>
                            <a:schemeClr val="tx1"/>
                          </a:solidFill>
                          <a:latin typeface="Calibri" panose="020F0502020204030204" pitchFamily="34" charset="0"/>
                          <a:cs typeface="Calibri" panose="020F0502020204030204" pitchFamily="34" charset="0"/>
                        </a:rPr>
                        <a:t>To develop pupils’ skills,</a:t>
                      </a:r>
                    </a:p>
                    <a:p>
                      <a:pPr algn="l">
                        <a:lnSpc>
                          <a:spcPct val="100000"/>
                        </a:lnSpc>
                      </a:pPr>
                      <a:r>
                        <a:rPr lang="en-GB" sz="1000" dirty="0">
                          <a:solidFill>
                            <a:schemeClr val="tx1"/>
                          </a:solidFill>
                          <a:latin typeface="Calibri" panose="020F0502020204030204" pitchFamily="34" charset="0"/>
                          <a:cs typeface="Calibri" panose="020F0502020204030204" pitchFamily="34" charset="0"/>
                        </a:rPr>
                        <a:t>Knowledge and confidence across the P.E. curriculum</a:t>
                      </a: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Participation in team games, developing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Tactics for attacking and defending.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Promote Celebration Assembly opportunities to celebrate children’s sporting success in or out of school</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Speak with staff about potential intra ‘house’ events between children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To give an award in Celebration Assembly focusing on the values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from the sports partnership:</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honesty,</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determination,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passion, respect, self-belief,</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Teamwork and linking to Galley Hill Spirit Values.</a:t>
                      </a: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Pupils demonstrate improved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confidence and competence in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speaking audibly, using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appropriate vocabulary and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grammar, and participating in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discussions.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Children to master</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fundamental movement skills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(KS1)</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Participation in team games,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developing tactics for attacking</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and defending. Deepen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understanding of rules and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tactics within KS2</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Improve social skills through</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friendly competition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Children to master</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fundamental movement skills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(KS1).</a:t>
                      </a: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Social media</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Build links with local sports clubs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alibri" panose="020F0502020204030204" pitchFamily="34" charset="0"/>
                          <a:cs typeface="Calibri" panose="020F0502020204030204" pitchFamily="34" charset="0"/>
                        </a:rPr>
                        <a:t>Celebration assembly</a:t>
                      </a: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48391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b="1" dirty="0">
                          <a:solidFill>
                            <a:sysClr val="windowText" lastClr="000000"/>
                          </a:solidFill>
                          <a:latin typeface="Calibri" panose="020F0502020204030204" pitchFamily="34" charset="0"/>
                          <a:cs typeface="Calibri" panose="020F0502020204030204" pitchFamily="34" charset="0"/>
                        </a:rPr>
                        <a:t>What impact have you seen?</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1100" b="1"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effectLst/>
                          <a:latin typeface="Calibri" panose="020F0502020204030204" pitchFamily="34" charset="0"/>
                          <a:cs typeface="Calibri" panose="020F0502020204030204" pitchFamily="34" charset="0"/>
                        </a:rPr>
                        <a:t>Approx. cost</a:t>
                      </a:r>
                      <a:endPar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205664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latin typeface="Calibri" panose="020F0502020204030204" pitchFamily="34" charset="0"/>
                          <a:cs typeface="Calibri" panose="020F0502020204030204" pitchFamily="34" charset="0"/>
                        </a:rPr>
                        <a:t>Evaluate</a:t>
                      </a:r>
                      <a:r>
                        <a:rPr lang="en-US" sz="1100" b="1" dirty="0">
                          <a:latin typeface="Calibri" panose="020F0502020204030204" pitchFamily="34" charset="0"/>
                          <a:cs typeface="Calibri" panose="020F0502020204030204" pitchFamily="34" charset="0"/>
                        </a:rPr>
                        <a:t> </a:t>
                      </a:r>
                      <a:endParaRPr lang="en-US" sz="800" b="1"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10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1200230" y="0"/>
            <a:ext cx="9823156" cy="6862681"/>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70660" y="266643"/>
            <a:ext cx="9320004" cy="69749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8"/>
          </a:p>
        </p:txBody>
      </p:sp>
      <p:sp>
        <p:nvSpPr>
          <p:cNvPr id="7" name="TextBox 6">
            <a:extLst>
              <a:ext uri="{FF2B5EF4-FFF2-40B4-BE49-F238E27FC236}">
                <a16:creationId xmlns:a16="http://schemas.microsoft.com/office/drawing/2014/main" id="{290DCC7D-37B2-168B-8CF8-B93E9B7FE518}"/>
              </a:ext>
            </a:extLst>
          </p:cNvPr>
          <p:cNvSpPr txBox="1"/>
          <p:nvPr/>
        </p:nvSpPr>
        <p:spPr>
          <a:xfrm>
            <a:off x="1178067" y="273340"/>
            <a:ext cx="9823156" cy="287771"/>
          </a:xfrm>
          <a:prstGeom prst="rect">
            <a:avLst/>
          </a:prstGeom>
          <a:noFill/>
        </p:spPr>
        <p:txBody>
          <a:bodyPr wrap="square">
            <a:spAutoFit/>
          </a:bodyPr>
          <a:lstStyle/>
          <a:p>
            <a:pPr algn="ctr">
              <a:buNone/>
            </a:pPr>
            <a:r>
              <a:rPr lang="en-GB" sz="1270" b="1" dirty="0">
                <a:latin typeface="Calibri" panose="020F0502020204030204" pitchFamily="34" charset="0"/>
                <a:ea typeface="Calibri" panose="020F0502020204030204" pitchFamily="34" charset="0"/>
              </a:rPr>
              <a:t>This page has been left blank for any notes or supporting information.</a:t>
            </a:r>
            <a:endParaRPr lang="en-GB" sz="127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1237936" y="-4681"/>
            <a:ext cx="9770498" cy="6867362"/>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1621870" y="335943"/>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PE and sport premium monitoring and tracking form</a:t>
            </a:r>
            <a:r>
              <a:rPr lang="en-GB" sz="1905" b="1" dirty="0">
                <a:latin typeface="Calibri" panose="020F0502020204030204" pitchFamily="34" charset="0"/>
                <a:cs typeface="Calibri" panose="020F0502020204030204" pitchFamily="34" charset="0"/>
              </a:rPr>
              <a:t> </a:t>
            </a:r>
            <a:endParaRPr lang="en-US" sz="1905"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1621869" y="1100763"/>
            <a:ext cx="9188534" cy="5436875"/>
          </a:xfrm>
          <a:prstGeom prst="rect">
            <a:avLst/>
          </a:prstGeom>
          <a:solidFill>
            <a:srgbClr val="FFFFFF"/>
          </a:solidFill>
          <a:ln w="9525">
            <a:solidFill>
              <a:schemeClr val="bg1"/>
            </a:solidFill>
            <a:miter lim="800000"/>
            <a:headEnd/>
            <a:tailEnd/>
          </a:ln>
        </p:spPr>
        <p:txBody>
          <a:bodyPr rot="0" vert="horz" wrap="square" lIns="145175" tIns="72587" rIns="145175" bIns="72587" anchor="t" anchorCtr="0">
            <a:noAutofit/>
          </a:bodyPr>
          <a:lstStyle/>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272211" marR="665405" indent="-272211">
              <a:lnSpc>
                <a:spcPct val="124000"/>
              </a:lnSpc>
              <a:buFont typeface="Arial" panose="020B0604020202020204" pitchFamily="34" charset="0"/>
              <a:buChar char="•"/>
            </a:pPr>
            <a:r>
              <a:rPr lang="en-GB" sz="1350" dirty="0">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496029">
              <a:lnSpc>
                <a:spcPct val="124000"/>
              </a:lnSpc>
              <a:spcBef>
                <a:spcPts val="8"/>
              </a:spcBef>
            </a:pPr>
            <a:endParaRPr lang="en-GB" sz="1350" dirty="0">
              <a:latin typeface="Calibri" panose="020F0502020204030204" pitchFamily="34" charset="0"/>
              <a:ea typeface="Calibri" panose="020F0502020204030204" pitchFamily="34" charset="0"/>
              <a:cs typeface="Calibri" panose="020F0502020204030204" pitchFamily="34" charset="0"/>
            </a:endParaRPr>
          </a:p>
          <a:p>
            <a:pPr marL="115942" marR="496029">
              <a:lnSpc>
                <a:spcPct val="124000"/>
              </a:lnSpc>
              <a:spcBef>
                <a:spcPts val="8"/>
              </a:spcBef>
            </a:pPr>
            <a:r>
              <a:rPr lang="en-US" sz="1350" b="1" dirty="0">
                <a:latin typeface="Calibri" panose="020F0502020204030204" pitchFamily="34" charset="0"/>
                <a:ea typeface="Calibri" panose="020F0502020204030204" pitchFamily="34" charset="0"/>
                <a:cs typeface="Calibri" panose="020F0502020204030204" pitchFamily="34" charset="0"/>
              </a:rPr>
              <a:t>Useful Links:</a:t>
            </a:r>
            <a:endParaRPr lang="en-GB" sz="1350" b="1" dirty="0">
              <a:latin typeface="Calibri" panose="020F0502020204030204" pitchFamily="34" charset="0"/>
              <a:ea typeface="Calibri" panose="020F0502020204030204" pitchFamily="34" charset="0"/>
              <a:cs typeface="Calibri" panose="020F0502020204030204" pitchFamily="34" charset="0"/>
            </a:endParaRPr>
          </a:p>
          <a:p>
            <a:pPr marL="388153" marR="496029" indent="-272211">
              <a:lnSpc>
                <a:spcPct val="124000"/>
              </a:lnSpc>
              <a:spcBef>
                <a:spcPts val="8"/>
              </a:spcBef>
              <a:buFont typeface="Arial" panose="020B0604020202020204" pitchFamily="34" charset="0"/>
              <a:buChar char="•"/>
            </a:pPr>
            <a:r>
              <a:rPr lang="en-GB" sz="1429" dirty="0">
                <a:latin typeface="Calibri" panose="020F0502020204030204" pitchFamily="34" charset="0"/>
                <a:cs typeface="Calibri" panose="020F0502020204030204" pitchFamily="34" charset="0"/>
                <a:hlinkClick r:id="rId3"/>
              </a:rPr>
              <a:t>PE and sport premium for primary schools - GOV.UK</a:t>
            </a:r>
            <a:endParaRPr lang="en-GB" sz="1429" dirty="0">
              <a:latin typeface="Calibri" panose="020F0502020204030204" pitchFamily="34" charset="0"/>
              <a:cs typeface="Calibri" panose="020F0502020204030204" pitchFamily="34" charset="0"/>
            </a:endParaRPr>
          </a:p>
          <a:p>
            <a:pPr marL="388153" marR="496029" indent="-272211">
              <a:lnSpc>
                <a:spcPct val="124000"/>
              </a:lnSpc>
              <a:spcBef>
                <a:spcPts val="8"/>
              </a:spcBef>
              <a:buFont typeface="Arial" panose="020B0604020202020204" pitchFamily="34" charset="0"/>
              <a:buChar char="•"/>
            </a:pPr>
            <a:r>
              <a:rPr lang="en-GB" sz="1429" dirty="0">
                <a:latin typeface="Calibri" panose="020F0502020204030204" pitchFamily="34" charset="0"/>
                <a:cs typeface="Calibri" panose="020F0502020204030204" pitchFamily="34" charset="0"/>
                <a:hlinkClick r:id="rId4"/>
              </a:rPr>
              <a:t>PE and sport premium: conditions of grant 2025 to 2026 - GOV.UK</a:t>
            </a:r>
            <a:endParaRPr lang="en-GB" sz="135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211312" y="0"/>
            <a:ext cx="9800992" cy="6862681"/>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1621870" y="1008855"/>
            <a:ext cx="9024867" cy="1364091"/>
          </a:xfrm>
          <a:prstGeom prst="rect">
            <a:avLst/>
          </a:prstGeom>
          <a:noFill/>
        </p:spPr>
        <p:txBody>
          <a:bodyPr wrap="square" rtlCol="0">
            <a:spAutoFit/>
          </a:bodyPr>
          <a:lstStyle/>
          <a:p>
            <a:pPr marL="272211" indent="-272211">
              <a:lnSpc>
                <a:spcPct val="124000"/>
              </a:lnSpc>
              <a:buFont typeface="Arial" panose="020B0604020202020204" pitchFamily="34" charset="0"/>
              <a:buChar char="•"/>
            </a:pPr>
            <a:r>
              <a:rPr lang="en-US" sz="1350" dirty="0"/>
              <a:t>Take some time to reflect on your intent, implementation and impact from last academic year to celebrate your wins but to also think about improvements for the year ahead.</a:t>
            </a:r>
          </a:p>
          <a:p>
            <a:pPr marL="272211" indent="-272211">
              <a:lnSpc>
                <a:spcPct val="124000"/>
              </a:lnSpc>
              <a:buFont typeface="Arial" panose="020B0604020202020204" pitchFamily="34" charset="0"/>
              <a:buChar char="•"/>
            </a:pPr>
            <a:r>
              <a:rPr lang="en-US" sz="1350" dirty="0"/>
              <a:t>You do not need to complete every box. Just record the information that is key to your school's priorities and areas of focus.</a:t>
            </a:r>
          </a:p>
          <a:p>
            <a:pPr>
              <a:lnSpc>
                <a:spcPct val="124000"/>
              </a:lnSpc>
            </a:pPr>
            <a:r>
              <a:rPr lang="en-US" sz="1350" b="1" i="1" dirty="0"/>
              <a:t>Remember</a:t>
            </a:r>
            <a:r>
              <a:rPr lang="en-US" sz="1350" i="1" dirty="0"/>
              <a:t>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2411550649"/>
              </p:ext>
            </p:extLst>
          </p:nvPr>
        </p:nvGraphicFramePr>
        <p:xfrm>
          <a:off x="1711527" y="2654665"/>
          <a:ext cx="8779917" cy="4141421"/>
        </p:xfrm>
        <a:graphic>
          <a:graphicData uri="http://schemas.openxmlformats.org/drawingml/2006/table">
            <a:tbl>
              <a:tblPr firstRow="1" bandRow="1">
                <a:tableStyleId>{5C22544A-7EE6-4342-B048-85BDC9FD1C3A}</a:tableStyleId>
              </a:tblPr>
              <a:tblGrid>
                <a:gridCol w="2718039">
                  <a:extLst>
                    <a:ext uri="{9D8B030D-6E8A-4147-A177-3AD203B41FA5}">
                      <a16:colId xmlns:a16="http://schemas.microsoft.com/office/drawing/2014/main" val="1397519339"/>
                    </a:ext>
                  </a:extLst>
                </a:gridCol>
                <a:gridCol w="3191631">
                  <a:extLst>
                    <a:ext uri="{9D8B030D-6E8A-4147-A177-3AD203B41FA5}">
                      <a16:colId xmlns:a16="http://schemas.microsoft.com/office/drawing/2014/main" val="279180329"/>
                    </a:ext>
                  </a:extLst>
                </a:gridCol>
                <a:gridCol w="2870247">
                  <a:extLst>
                    <a:ext uri="{9D8B030D-6E8A-4147-A177-3AD203B41FA5}">
                      <a16:colId xmlns:a16="http://schemas.microsoft.com/office/drawing/2014/main" val="1532179531"/>
                    </a:ext>
                  </a:extLst>
                </a:gridCol>
              </a:tblGrid>
              <a:tr h="31570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1100" dirty="0">
                          <a:solidFill>
                            <a:sysClr val="windowText" lastClr="000000"/>
                          </a:solidFill>
                          <a:effectLst/>
                          <a:latin typeface="Calibri" panose="020F0502020204030204" pitchFamily="34" charset="0"/>
                          <a:cs typeface="Calibri" panose="020F0502020204030204" pitchFamily="34" charset="0"/>
                        </a:rPr>
                        <a:t> </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74277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1. </a:t>
                      </a:r>
                      <a:r>
                        <a:rPr lang="en-US" sz="1100" dirty="0">
                          <a:effectLst/>
                          <a:latin typeface="Calibri" panose="020F0502020204030204" pitchFamily="34" charset="0"/>
                          <a:cs typeface="Calibri" panose="020F0502020204030204" pitchFamily="34" charset="0"/>
                        </a:rPr>
                        <a:t>Swim competently, confidently and proficiently over a distance of at least 25 </a:t>
                      </a:r>
                      <a:r>
                        <a:rPr lang="en-US" sz="1100" dirty="0" err="1">
                          <a:effectLst/>
                          <a:latin typeface="Calibri" panose="020F0502020204030204" pitchFamily="34" charset="0"/>
                          <a:cs typeface="Calibri" panose="020F0502020204030204" pitchFamily="34" charset="0"/>
                        </a:rPr>
                        <a:t>metres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100" dirty="0">
                          <a:latin typeface="Calibri" panose="020F0502020204030204" pitchFamily="34" charset="0"/>
                          <a:cs typeface="Calibri" panose="020F0502020204030204" pitchFamily="34" charset="0"/>
                        </a:rPr>
                        <a:t>Pupils in Year 3,4,5 attend swimming blocks, completing a term each.  </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93% of Year 6 pupils can swim a distance of 25 </a:t>
                      </a:r>
                      <a:r>
                        <a:rPr lang="en-US" sz="1100" dirty="0" err="1">
                          <a:latin typeface="Calibri" panose="020F0502020204030204" pitchFamily="34" charset="0"/>
                          <a:cs typeface="Calibri" panose="020F0502020204030204" pitchFamily="34" charset="0"/>
                        </a:rPr>
                        <a:t>metres</a:t>
                      </a:r>
                      <a:r>
                        <a:rPr lang="en-US" sz="1100" dirty="0">
                          <a:latin typeface="Calibri" panose="020F0502020204030204" pitchFamily="34" charset="0"/>
                          <a:cs typeface="Calibri" panose="020F0502020204030204" pitchFamily="34" charset="0"/>
                        </a:rPr>
                        <a:t>.</a:t>
                      </a:r>
                    </a:p>
                    <a:p>
                      <a:r>
                        <a:rPr lang="en-US" sz="1100" dirty="0">
                          <a:latin typeface="Calibri" panose="020F0502020204030204" pitchFamily="34" charset="0"/>
                          <a:cs typeface="Calibri" panose="020F0502020204030204" pitchFamily="34" charset="0"/>
                        </a:rPr>
                        <a:t>Many pupils take private swimming lessons outside of school.</a:t>
                      </a:r>
                    </a:p>
                    <a:p>
                      <a:r>
                        <a:rPr lang="en-US" sz="1100" dirty="0">
                          <a:latin typeface="Calibri" panose="020F0502020204030204" pitchFamily="34" charset="0"/>
                          <a:cs typeface="Calibri" panose="020F0502020204030204" pitchFamily="34" charset="0"/>
                        </a:rPr>
                        <a:t>Pupils compete in National Swimming Galas, videos and certificates are shared in Celebration Assemblies.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children did not take part due to sensory needs.  One child in Year 4 refused to enter the water (ASD diagnosis).</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94083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2. </a:t>
                      </a:r>
                      <a:r>
                        <a:rPr lang="en-US" sz="11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Pupils in Year 3,4,5 focused on different strokes during sessions including front crawl, backstroke and breaststroke.  Pupils were confident to change between the different strokes.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Pupils in Year 6 91% could do a range of strokes.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children had a preferred swim stroke and would revert to this when undirected.</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102076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3. </a:t>
                      </a:r>
                      <a:r>
                        <a:rPr lang="en-US" sz="1100" dirty="0">
                          <a:effectLst/>
                          <a:latin typeface="Calibri" panose="020F0502020204030204" pitchFamily="34" charset="0"/>
                          <a:cs typeface="Calibri" panose="020F0502020204030204" pitchFamily="34" charset="0"/>
                        </a:rPr>
                        <a:t>Perform safe self-rescue in different water-based situations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As part of the sessions pupils in Year 3,4,5  completed safe self-rescue.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Year 6 93% could complete the safe self-rescue tasks.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All children who could swim were able to complete the tasks, no issues with this area.</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1195504" y="0"/>
            <a:ext cx="9800992" cy="6862681"/>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2476955787"/>
              </p:ext>
            </p:extLst>
          </p:nvPr>
        </p:nvGraphicFramePr>
        <p:xfrm>
          <a:off x="1558355" y="1002614"/>
          <a:ext cx="8779917" cy="5516644"/>
        </p:xfrm>
        <a:graphic>
          <a:graphicData uri="http://schemas.openxmlformats.org/drawingml/2006/table">
            <a:tbl>
              <a:tblPr firstRow="1" bandRow="1">
                <a:tableStyleId>{5C22544A-7EE6-4342-B048-85BDC9FD1C3A}</a:tableStyleId>
              </a:tblPr>
              <a:tblGrid>
                <a:gridCol w="2718039">
                  <a:extLst>
                    <a:ext uri="{9D8B030D-6E8A-4147-A177-3AD203B41FA5}">
                      <a16:colId xmlns:a16="http://schemas.microsoft.com/office/drawing/2014/main" val="1397519339"/>
                    </a:ext>
                  </a:extLst>
                </a:gridCol>
                <a:gridCol w="3191631">
                  <a:extLst>
                    <a:ext uri="{9D8B030D-6E8A-4147-A177-3AD203B41FA5}">
                      <a16:colId xmlns:a16="http://schemas.microsoft.com/office/drawing/2014/main" val="279180329"/>
                    </a:ext>
                  </a:extLst>
                </a:gridCol>
                <a:gridCol w="2870247">
                  <a:extLst>
                    <a:ext uri="{9D8B030D-6E8A-4147-A177-3AD203B41FA5}">
                      <a16:colId xmlns:a16="http://schemas.microsoft.com/office/drawing/2014/main" val="1532179531"/>
                    </a:ext>
                  </a:extLst>
                </a:gridCol>
              </a:tblGrid>
              <a:tr h="483916">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1100" dirty="0">
                          <a:solidFill>
                            <a:sysClr val="windowText" lastClr="000000"/>
                          </a:solidFill>
                          <a:effectLst/>
                          <a:latin typeface="Calibri" panose="020F0502020204030204" pitchFamily="34" charset="0"/>
                          <a:cs typeface="Calibri" panose="020F0502020204030204" pitchFamily="34" charset="0"/>
                        </a:rPr>
                        <a:t> </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251636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1. </a:t>
                      </a:r>
                      <a:r>
                        <a:rPr lang="en-US" sz="11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Sports partnership self-review form indicates that staff competence and confidence is generally high within most topics.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Learning walks during P.E. lessons demonstrates staff can deliver high quality P.E. lessons.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School awarded Gold Level at Sports Partnership accreditation.</a:t>
                      </a:r>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staff felt they had some gaps in PE knowledge and used online resources to aid this.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251636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2. </a:t>
                      </a:r>
                      <a:r>
                        <a:rPr lang="en-US" sz="11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Due to being an OPAL (Outdoor Play and Learning School) we have a large range of activities and apparatus available in the school yard and on the field during break time and lunch time break, ensuring most children are physically active.  Children have wellies in school so can access the field all year round.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We have daily sport after-school clubs available to children.</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children prefer less physical play, even when they are encouraged to join in with other types of play.</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211312" y="0"/>
            <a:ext cx="9800992" cy="6862681"/>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3428361457"/>
              </p:ext>
            </p:extLst>
          </p:nvPr>
        </p:nvGraphicFramePr>
        <p:xfrm>
          <a:off x="1721850" y="1005613"/>
          <a:ext cx="8779917" cy="5492449"/>
        </p:xfrm>
        <a:graphic>
          <a:graphicData uri="http://schemas.openxmlformats.org/drawingml/2006/table">
            <a:tbl>
              <a:tblPr firstRow="1" bandRow="1">
                <a:tableStyleId>{5C22544A-7EE6-4342-B048-85BDC9FD1C3A}</a:tableStyleId>
              </a:tblPr>
              <a:tblGrid>
                <a:gridCol w="2718039">
                  <a:extLst>
                    <a:ext uri="{9D8B030D-6E8A-4147-A177-3AD203B41FA5}">
                      <a16:colId xmlns:a16="http://schemas.microsoft.com/office/drawing/2014/main" val="1397519339"/>
                    </a:ext>
                  </a:extLst>
                </a:gridCol>
                <a:gridCol w="3191631">
                  <a:extLst>
                    <a:ext uri="{9D8B030D-6E8A-4147-A177-3AD203B41FA5}">
                      <a16:colId xmlns:a16="http://schemas.microsoft.com/office/drawing/2014/main" val="279180329"/>
                    </a:ext>
                  </a:extLst>
                </a:gridCol>
                <a:gridCol w="2870247">
                  <a:extLst>
                    <a:ext uri="{9D8B030D-6E8A-4147-A177-3AD203B41FA5}">
                      <a16:colId xmlns:a16="http://schemas.microsoft.com/office/drawing/2014/main" val="1532179531"/>
                    </a:ext>
                  </a:extLst>
                </a:gridCol>
              </a:tblGrid>
              <a:tr h="483916">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1100" dirty="0">
                          <a:solidFill>
                            <a:sysClr val="windowText" lastClr="000000"/>
                          </a:solidFill>
                          <a:effectLst/>
                          <a:latin typeface="Calibri" panose="020F0502020204030204" pitchFamily="34" charset="0"/>
                          <a:cs typeface="Calibri" panose="020F0502020204030204" pitchFamily="34" charset="0"/>
                        </a:rPr>
                        <a:t> </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66951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3. </a:t>
                      </a:r>
                      <a:r>
                        <a:rPr lang="en-US" sz="11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1100" b="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We share our PE and sport success on Facebook (which has hundreds of hits each post).  These posts are also shared on community Facebook pages, this increases the spread of positive news to the local community.  </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pupils do not want to engage with additional sporting activities, lack of resilience.</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66951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4. </a:t>
                      </a:r>
                      <a:r>
                        <a:rPr lang="en-US" sz="11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Taking part in Schools Partnership and wider community sporting events such as Girls Tag Rugby at local Rugby Club.</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children do not participate no matter how much they are encouraged to do so.</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166951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5. </a:t>
                      </a:r>
                      <a:r>
                        <a:rPr lang="en-US" sz="11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Ensure each year group experience some form of inter, or intraschool sporting competition.</a:t>
                      </a: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Some event were cancelled due to weather conditions.</a:t>
                      </a: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1233475" y="0"/>
            <a:ext cx="9789911" cy="6862681"/>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1621870" y="964527"/>
            <a:ext cx="9024867" cy="2425087"/>
          </a:xfrm>
          <a:prstGeom prst="rect">
            <a:avLst/>
          </a:prstGeom>
          <a:noFill/>
        </p:spPr>
        <p:txBody>
          <a:bodyPr wrap="square" rtlCol="0">
            <a:spAutoFit/>
          </a:bodyPr>
          <a:lstStyle/>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Using your whole school priorities, school development plan and previous PE, school sport and physical activity data, set out your aims for the year ahead. </a:t>
            </a: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Think about specific areas of need such as </a:t>
            </a:r>
            <a:r>
              <a:rPr lang="en-US" sz="1350" b="1" dirty="0">
                <a:latin typeface="Calibri" panose="020F0502020204030204" pitchFamily="34" charset="0"/>
                <a:cs typeface="Calibri" panose="020F0502020204030204" pitchFamily="34" charset="0"/>
              </a:rPr>
              <a:t>inactive girls, SEND and disadvantaged pupils</a:t>
            </a: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Remember to also input your swimming data and reflections in the table located at the bottom of this page.</a:t>
            </a: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Consider which of the 5 key areas improvements will be focusing on:</a:t>
            </a:r>
          </a:p>
          <a:p>
            <a:pPr>
              <a:lnSpc>
                <a:spcPct val="124000"/>
              </a:lnSpc>
            </a:pPr>
            <a:r>
              <a:rPr lang="en-US" sz="1111" i="1" dirty="0">
                <a:latin typeface="Calibri" panose="020F0502020204030204" pitchFamily="34" charset="0"/>
                <a:cs typeface="Calibri" panose="020F0502020204030204" pitchFamily="34" charset="0"/>
              </a:rPr>
              <a:t>1. Increasing confidence, knowledge and skills of all staff in teaching PE and sporting activities </a:t>
            </a:r>
            <a:r>
              <a:rPr lang="en-US" sz="1111" i="1" dirty="0" err="1">
                <a:latin typeface="Calibri" panose="020F0502020204030204" pitchFamily="34" charset="0"/>
                <a:cs typeface="Calibri" panose="020F0502020204030204" pitchFamily="34" charset="0"/>
              </a:rPr>
              <a:t>prioritising</a:t>
            </a:r>
            <a:r>
              <a:rPr lang="en-US" sz="1111" i="1" dirty="0">
                <a:latin typeface="Calibri" panose="020F0502020204030204" pitchFamily="34" charset="0"/>
                <a:cs typeface="Calibri" panose="020F0502020204030204" pitchFamily="34" charset="0"/>
              </a:rPr>
              <a:t> CPD and training where needed.</a:t>
            </a:r>
          </a:p>
          <a:p>
            <a:pPr>
              <a:lnSpc>
                <a:spcPct val="124000"/>
              </a:lnSpc>
            </a:pPr>
            <a:r>
              <a:rPr lang="en-US" sz="1111"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1111"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1111"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1111" i="1" dirty="0">
                <a:latin typeface="Calibri" panose="020F0502020204030204" pitchFamily="34" charset="0"/>
                <a:cs typeface="Calibri" panose="020F0502020204030204" pitchFamily="34" charset="0"/>
              </a:rPr>
              <a:t>5. 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3358334208"/>
              </p:ext>
            </p:extLst>
          </p:nvPr>
        </p:nvGraphicFramePr>
        <p:xfrm>
          <a:off x="1738472" y="3608688"/>
          <a:ext cx="8779917" cy="2827175"/>
        </p:xfrm>
        <a:graphic>
          <a:graphicData uri="http://schemas.openxmlformats.org/drawingml/2006/table">
            <a:tbl>
              <a:tblPr firstRow="1" bandRow="1">
                <a:tableStyleId>{5C22544A-7EE6-4342-B048-85BDC9FD1C3A}</a:tableStyleId>
              </a:tblPr>
              <a:tblGrid>
                <a:gridCol w="2718039">
                  <a:extLst>
                    <a:ext uri="{9D8B030D-6E8A-4147-A177-3AD203B41FA5}">
                      <a16:colId xmlns:a16="http://schemas.microsoft.com/office/drawing/2014/main" val="1397519339"/>
                    </a:ext>
                  </a:extLst>
                </a:gridCol>
                <a:gridCol w="3191631">
                  <a:extLst>
                    <a:ext uri="{9D8B030D-6E8A-4147-A177-3AD203B41FA5}">
                      <a16:colId xmlns:a16="http://schemas.microsoft.com/office/drawing/2014/main" val="279180329"/>
                    </a:ext>
                  </a:extLst>
                </a:gridCol>
                <a:gridCol w="2870247">
                  <a:extLst>
                    <a:ext uri="{9D8B030D-6E8A-4147-A177-3AD203B41FA5}">
                      <a16:colId xmlns:a16="http://schemas.microsoft.com/office/drawing/2014/main" val="1532179531"/>
                    </a:ext>
                  </a:extLst>
                </a:gridCol>
              </a:tblGrid>
              <a:tr h="35920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1100" dirty="0">
                          <a:solidFill>
                            <a:sysClr val="windowText" lastClr="000000"/>
                          </a:solidFill>
                          <a:effectLst/>
                          <a:latin typeface="Calibri" panose="020F0502020204030204" pitchFamily="34" charset="0"/>
                          <a:cs typeface="Calibri" panose="020F0502020204030204" pitchFamily="34" charset="0"/>
                        </a:rPr>
                        <a:t> </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82265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1. </a:t>
                      </a:r>
                      <a:r>
                        <a:rPr lang="en-US" sz="1100" dirty="0">
                          <a:effectLst/>
                          <a:latin typeface="Calibri" panose="020F0502020204030204" pitchFamily="34" charset="0"/>
                          <a:cs typeface="Calibri" panose="020F0502020204030204" pitchFamily="34" charset="0"/>
                        </a:rPr>
                        <a:t>Swim competently, confidently and proficiently over a distance of at least 25 </a:t>
                      </a:r>
                      <a:r>
                        <a:rPr lang="en-US" sz="1100" dirty="0" err="1">
                          <a:effectLst/>
                          <a:latin typeface="Calibri" panose="020F0502020204030204" pitchFamily="34" charset="0"/>
                          <a:cs typeface="Calibri" panose="020F0502020204030204" pitchFamily="34" charset="0"/>
                        </a:rPr>
                        <a:t>metres</a:t>
                      </a:r>
                      <a:endParaRPr lang="en-US" sz="11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82265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2. </a:t>
                      </a:r>
                      <a:r>
                        <a:rPr lang="en-US" sz="11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82265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cs typeface="Calibri" panose="020F0502020204030204" pitchFamily="34" charset="0"/>
                        </a:rPr>
                        <a:t>3. </a:t>
                      </a:r>
                      <a:r>
                        <a:rPr lang="en-US" sz="1100" dirty="0">
                          <a:effectLst/>
                          <a:latin typeface="Calibri" panose="020F0502020204030204" pitchFamily="34" charset="0"/>
                          <a:cs typeface="Calibri" panose="020F0502020204030204" pitchFamily="34" charset="0"/>
                        </a:rPr>
                        <a:t>Perform safe self-rescue in different water-based situations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1178066" y="0"/>
            <a:ext cx="9845320" cy="6862681"/>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753032932"/>
              </p:ext>
            </p:extLst>
          </p:nvPr>
        </p:nvGraphicFramePr>
        <p:xfrm>
          <a:off x="1532638" y="1087066"/>
          <a:ext cx="9107724" cy="3664623"/>
        </p:xfrm>
        <a:graphic>
          <a:graphicData uri="http://schemas.openxmlformats.org/drawingml/2006/table">
            <a:tbl>
              <a:tblPr firstRow="1" bandRow="1">
                <a:tableStyleId>{5C22544A-7EE6-4342-B048-85BDC9FD1C3A}</a:tableStyleId>
              </a:tblPr>
              <a:tblGrid>
                <a:gridCol w="2139441">
                  <a:extLst>
                    <a:ext uri="{9D8B030D-6E8A-4147-A177-3AD203B41FA5}">
                      <a16:colId xmlns:a16="http://schemas.microsoft.com/office/drawing/2014/main" val="1397519339"/>
                    </a:ext>
                  </a:extLst>
                </a:gridCol>
                <a:gridCol w="2489909">
                  <a:extLst>
                    <a:ext uri="{9D8B030D-6E8A-4147-A177-3AD203B41FA5}">
                      <a16:colId xmlns:a16="http://schemas.microsoft.com/office/drawing/2014/main" val="279180329"/>
                    </a:ext>
                  </a:extLst>
                </a:gridCol>
                <a:gridCol w="2239187">
                  <a:extLst>
                    <a:ext uri="{9D8B030D-6E8A-4147-A177-3AD203B41FA5}">
                      <a16:colId xmlns:a16="http://schemas.microsoft.com/office/drawing/2014/main" val="1419483341"/>
                    </a:ext>
                  </a:extLst>
                </a:gridCol>
                <a:gridCol w="2239187">
                  <a:extLst>
                    <a:ext uri="{9D8B030D-6E8A-4147-A177-3AD203B41FA5}">
                      <a16:colId xmlns:a16="http://schemas.microsoft.com/office/drawing/2014/main" val="1532179531"/>
                    </a:ext>
                  </a:extLst>
                </a:gridCol>
              </a:tblGrid>
              <a:tr h="406742">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Supporting evidence</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98633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More intra school competition, to</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promote enjoyment, positive</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experiences and prepare children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for inter school competition.</a:t>
                      </a: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To enable more children to take part in competition sport. </a:t>
                      </a:r>
                    </a:p>
                    <a:p>
                      <a:pPr algn="l">
                        <a:lnSpc>
                          <a:spcPct val="100000"/>
                        </a:lnSpc>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Increase children’s </a:t>
                      </a:r>
                      <a:r>
                        <a:rPr lang="en-GB" sz="1000" dirty="0" err="1">
                          <a:latin typeface="Calibri" panose="020F0502020204030204" pitchFamily="34" charset="0"/>
                          <a:cs typeface="Calibri" panose="020F0502020204030204" pitchFamily="34" charset="0"/>
                        </a:rPr>
                        <a:t>particpation</a:t>
                      </a:r>
                      <a:r>
                        <a:rPr lang="en-GB" sz="1000" dirty="0">
                          <a:latin typeface="Calibri" panose="020F0502020204030204" pitchFamily="34" charset="0"/>
                          <a:cs typeface="Calibri" panose="020F0502020204030204" pitchFamily="34" charset="0"/>
                        </a:rPr>
                        <a:t> within sport.</a:t>
                      </a:r>
                      <a:endParaRPr lang="en-US" sz="1000" dirty="0">
                        <a:latin typeface="Calibri" panose="020F0502020204030204" pitchFamily="34" charset="0"/>
                        <a:cs typeface="Calibri" panose="020F0502020204030204" pitchFamily="34" charset="0"/>
                      </a:endParaRPr>
                    </a:p>
                    <a:p>
                      <a:pPr algn="l">
                        <a:lnSpc>
                          <a:spcPct val="100000"/>
                        </a:lnSpc>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Parent/carer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Staff feedback</a:t>
                      </a:r>
                    </a:p>
                    <a:p>
                      <a:pPr algn="l">
                        <a:lnSpc>
                          <a:spcPct val="100000"/>
                        </a:lnSpc>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98633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Monitor staff confidence and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competence twice annually.</a:t>
                      </a: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Confidence levels not at 100%, CPD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areas identified for main scale teachers. </a:t>
                      </a: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Increase staff confidence, competence – in turn improving pupil enjoyment, development of skills and knowledge.</a:t>
                      </a: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Staff self reviews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98633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cs typeface="Calibri" panose="020F0502020204030204" pitchFamily="34" charset="0"/>
                        </a:rPr>
                        <a:t>Widen pupil experiences of sport</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cs typeface="Calibri" panose="020F0502020204030204" pitchFamily="34" charset="0"/>
                        </a:rPr>
                        <a:t>and P.E.</a:t>
                      </a: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Ensure pupils are exposed to a</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curriculum that includes a variety of</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opportunities for sporting activities as pupils tend to choose the same sporting activities.</a:t>
                      </a: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Ensure staff are </a:t>
                      </a:r>
                      <a:r>
                        <a:rPr lang="en-GB" sz="1000" dirty="0" err="1">
                          <a:latin typeface="Calibri" panose="020F0502020204030204" pitchFamily="34" charset="0"/>
                          <a:cs typeface="Calibri" panose="020F0502020204030204" pitchFamily="34" charset="0"/>
                        </a:rPr>
                        <a:t>promotin</a:t>
                      </a:r>
                      <a:r>
                        <a:rPr lang="en-GB" sz="1000" dirty="0">
                          <a:latin typeface="Calibri" panose="020F0502020204030204" pitchFamily="34" charset="0"/>
                          <a:cs typeface="Calibri" panose="020F0502020204030204" pitchFamily="34" charset="0"/>
                        </a:rPr>
                        <a:t> opportunity for pupil participation in inter school competition.</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Ensure staff are aware of resources and options available for specific topics Use of external coaches to support with curriculum </a:t>
                      </a:r>
                      <a:r>
                        <a:rPr lang="en-GB" sz="1000" dirty="0" err="1">
                          <a:latin typeface="Calibri" panose="020F0502020204030204" pitchFamily="34" charset="0"/>
                          <a:cs typeface="Calibri" panose="020F0502020204030204" pitchFamily="34" charset="0"/>
                        </a:rPr>
                        <a:t>eg</a:t>
                      </a:r>
                      <a:r>
                        <a:rPr lang="en-GB" sz="1000" dirty="0">
                          <a:latin typeface="Calibri" panose="020F0502020204030204" pitchFamily="34" charset="0"/>
                          <a:cs typeface="Calibri" panose="020F0502020204030204" pitchFamily="34" charset="0"/>
                        </a:rPr>
                        <a:t>; golf</a:t>
                      </a: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Staff feedback</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Social media posts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211312" y="0"/>
            <a:ext cx="9789911" cy="6862681"/>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1621870" y="986690"/>
            <a:ext cx="9024867" cy="2576603"/>
          </a:xfrm>
          <a:prstGeom prst="rect">
            <a:avLst/>
          </a:prstGeom>
          <a:noFill/>
        </p:spPr>
        <p:txBody>
          <a:bodyPr wrap="square" rtlCol="0">
            <a:spAutoFit/>
          </a:bodyPr>
          <a:lstStyle/>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Please aim to use this as a live working document through the year. </a:t>
            </a:r>
            <a:endParaRPr lang="en-US" sz="794" dirty="0">
              <a:latin typeface="Calibri" panose="020F0502020204030204" pitchFamily="34" charset="0"/>
              <a:cs typeface="Calibri" panose="020F0502020204030204" pitchFamily="34" charset="0"/>
            </a:endParaRP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794" dirty="0">
              <a:latin typeface="Calibri" panose="020F0502020204030204" pitchFamily="34" charset="0"/>
              <a:cs typeface="Calibri" panose="020F0502020204030204" pitchFamily="34" charset="0"/>
            </a:endParaRP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There is no set number of objectives you must have. </a:t>
            </a:r>
            <a:endParaRPr lang="en-US" sz="794" dirty="0">
              <a:latin typeface="Calibri" panose="020F0502020204030204" pitchFamily="34" charset="0"/>
              <a:cs typeface="Calibri" panose="020F0502020204030204" pitchFamily="34" charset="0"/>
            </a:endParaRP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Make as many or as few as you see fit that will support your aims for the year ahead. </a:t>
            </a:r>
            <a:endParaRPr lang="en-US" sz="794" dirty="0">
              <a:latin typeface="Calibri" panose="020F0502020204030204" pitchFamily="34" charset="0"/>
              <a:cs typeface="Calibri" panose="020F0502020204030204" pitchFamily="34" charset="0"/>
            </a:endParaRPr>
          </a:p>
          <a:p>
            <a:pPr marL="272211" indent="-272211">
              <a:lnSpc>
                <a:spcPct val="124000"/>
              </a:lnSpc>
              <a:buFont typeface="Arial" panose="020B0604020202020204" pitchFamily="34" charset="0"/>
              <a:buChar char="•"/>
            </a:pPr>
            <a:r>
              <a:rPr lang="en-US" sz="13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794" dirty="0">
              <a:latin typeface="Calibri" panose="020F0502020204030204" pitchFamily="34" charset="0"/>
              <a:cs typeface="Calibri" panose="020F0502020204030204" pitchFamily="34" charset="0"/>
            </a:endParaRPr>
          </a:p>
          <a:p>
            <a:pPr>
              <a:lnSpc>
                <a:spcPct val="124000"/>
              </a:lnSpc>
            </a:pPr>
            <a:r>
              <a:rPr lang="en-US" sz="1111"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1111"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1111"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1111"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1111"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B36-0064-E168-7038-3FC8704FBAB7}"/>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2969350-C89D-DCEF-42F1-FBCB2DDD41B0}"/>
              </a:ext>
            </a:extLst>
          </p:cNvPr>
          <p:cNvPicPr>
            <a:picLocks noChangeAspect="1"/>
          </p:cNvPicPr>
          <p:nvPr/>
        </p:nvPicPr>
        <p:blipFill>
          <a:blip r:embed="rId2"/>
          <a:stretch>
            <a:fillRect/>
          </a:stretch>
        </p:blipFill>
        <p:spPr>
          <a:xfrm>
            <a:off x="1211312" y="0"/>
            <a:ext cx="9789911" cy="6862681"/>
          </a:xfrm>
          <a:prstGeom prst="rect">
            <a:avLst/>
          </a:prstGeom>
        </p:spPr>
      </p:pic>
      <p:graphicFrame>
        <p:nvGraphicFramePr>
          <p:cNvPr id="2" name="Table 1">
            <a:extLst>
              <a:ext uri="{FF2B5EF4-FFF2-40B4-BE49-F238E27FC236}">
                <a16:creationId xmlns:a16="http://schemas.microsoft.com/office/drawing/2014/main" id="{225C9E27-D120-FB0E-EDFD-E98BBC05173C}"/>
              </a:ext>
            </a:extLst>
          </p:cNvPr>
          <p:cNvGraphicFramePr>
            <a:graphicFrameLocks noGrp="1"/>
          </p:cNvGraphicFramePr>
          <p:nvPr/>
        </p:nvGraphicFramePr>
        <p:xfrm>
          <a:off x="1706042" y="1332257"/>
          <a:ext cx="8779917" cy="5235820"/>
        </p:xfrm>
        <a:graphic>
          <a:graphicData uri="http://schemas.openxmlformats.org/drawingml/2006/table">
            <a:tbl>
              <a:tblPr firstRow="1" bandRow="1">
                <a:tableStyleId>{5C22544A-7EE6-4342-B048-85BDC9FD1C3A}</a:tableStyleId>
              </a:tblPr>
              <a:tblGrid>
                <a:gridCol w="790076">
                  <a:extLst>
                    <a:ext uri="{9D8B030D-6E8A-4147-A177-3AD203B41FA5}">
                      <a16:colId xmlns:a16="http://schemas.microsoft.com/office/drawing/2014/main" val="1397519339"/>
                    </a:ext>
                  </a:extLst>
                </a:gridCol>
                <a:gridCol w="1705805">
                  <a:extLst>
                    <a:ext uri="{9D8B030D-6E8A-4147-A177-3AD203B41FA5}">
                      <a16:colId xmlns:a16="http://schemas.microsoft.com/office/drawing/2014/main" val="3874769663"/>
                    </a:ext>
                  </a:extLst>
                </a:gridCol>
                <a:gridCol w="2274406">
                  <a:extLst>
                    <a:ext uri="{9D8B030D-6E8A-4147-A177-3AD203B41FA5}">
                      <a16:colId xmlns:a16="http://schemas.microsoft.com/office/drawing/2014/main" val="279180329"/>
                    </a:ext>
                  </a:extLst>
                </a:gridCol>
                <a:gridCol w="2383287">
                  <a:extLst>
                    <a:ext uri="{9D8B030D-6E8A-4147-A177-3AD203B41FA5}">
                      <a16:colId xmlns:a16="http://schemas.microsoft.com/office/drawing/2014/main" val="1419483341"/>
                    </a:ext>
                  </a:extLst>
                </a:gridCol>
                <a:gridCol w="1626343">
                  <a:extLst>
                    <a:ext uri="{9D8B030D-6E8A-4147-A177-3AD203B41FA5}">
                      <a16:colId xmlns:a16="http://schemas.microsoft.com/office/drawing/2014/main" val="1532179531"/>
                    </a:ext>
                  </a:extLst>
                </a:gridCol>
              </a:tblGrid>
              <a:tr h="483916">
                <a:tc>
                  <a:txBody>
                    <a:bodyPr/>
                    <a:lstStyle/>
                    <a:p>
                      <a:pPr algn="ct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dirty="0">
                          <a:solidFill>
                            <a:sysClr val="windowText" lastClr="000000"/>
                          </a:solidFill>
                          <a:latin typeface="Calibri" panose="020F0502020204030204" pitchFamily="34" charset="0"/>
                          <a:cs typeface="Calibri" panose="020F0502020204030204" pitchFamily="34" charset="0"/>
                        </a:rPr>
                        <a:t>Intent - what is your objective?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1100"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effectLst/>
                          <a:latin typeface="Calibri" panose="020F0502020204030204" pitchFamily="34" charset="0"/>
                          <a:cs typeface="Calibri" panose="020F0502020204030204" pitchFamily="34" charset="0"/>
                        </a:rPr>
                        <a:t>Supporting evidence</a:t>
                      </a:r>
                      <a:endParaRPr lang="en-GB"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87517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Plan and monitor</a:t>
                      </a:r>
                      <a:br>
                        <a:rPr lang="en-US" sz="1100" b="1" dirty="0">
                          <a:effectLst/>
                          <a:latin typeface="Calibri" panose="020F0502020204030204" pitchFamily="34"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alibri" panose="020F0502020204030204" pitchFamily="34" charset="0"/>
                          <a:cs typeface="Calibri" panose="020F0502020204030204" pitchFamily="34" charset="0"/>
                        </a:rPr>
                        <a:t>Develop lunchtime play provision to increase activity for least active groups.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Develop pupil leadership (training </a:t>
                      </a:r>
                      <a:r>
                        <a:rPr lang="en-US" sz="1000" dirty="0" err="1">
                          <a:solidFill>
                            <a:schemeClr val="tx1"/>
                          </a:solidFill>
                          <a:latin typeface="Calibri" panose="020F0502020204030204" pitchFamily="34" charset="0"/>
                          <a:cs typeface="Calibri" panose="020F0502020204030204" pitchFamily="34" charset="0"/>
                        </a:rPr>
                        <a:t>programme</a:t>
                      </a:r>
                      <a:r>
                        <a:rPr lang="en-US" sz="1000" dirty="0">
                          <a:solidFill>
                            <a:schemeClr val="tx1"/>
                          </a:solidFill>
                          <a:latin typeface="Calibri" panose="020F0502020204030204" pitchFamily="34" charset="0"/>
                          <a:cs typeface="Calibri" panose="020F0502020204030204" pitchFamily="34" charset="0"/>
                        </a:rPr>
                        <a:t>), Midday supervisor training, Staff CDP to develop their understanding of games and play, Range of equipment, Youth voice activities to understand pupils wants and needs Outdoor play provision such as OPAL</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A confident and competent group of activity leaders that take initiative and create a more active and inclusive playground for all pupils. Midday supervisors and all staff leading a range of physical activities and joining in with movement daily to role model. A happier, more active playground that meets the needs of all pupils especially SEND and girls.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alibri" panose="020F0502020204030204" pitchFamily="34" charset="0"/>
                          <a:cs typeface="Calibri" panose="020F0502020204030204" pitchFamily="34" charset="0"/>
                        </a:rPr>
                        <a:t>Youth voice data through half-termly surveys and interviews/group discussions with a variety of pupils (leaders, children participating and those that are less active at break times). Conduct regular observations of the playground to gauge activity levels of the least active children. Staff voice and feedback.</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48391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1100" b="1" dirty="0">
                          <a:solidFill>
                            <a:sysClr val="windowText" lastClr="000000"/>
                          </a:solidFill>
                          <a:latin typeface="Calibri" panose="020F0502020204030204" pitchFamily="34" charset="0"/>
                          <a:cs typeface="Calibri" panose="020F0502020204030204" pitchFamily="34" charset="0"/>
                        </a:rPr>
                        <a:t>What impact have you seen?</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11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1100" b="1" dirty="0">
                        <a:solidFill>
                          <a:sysClr val="windowText" lastClr="000000"/>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1100" b="1" dirty="0">
                          <a:solidFill>
                            <a:sysClr val="windowText" lastClr="000000"/>
                          </a:solidFill>
                          <a:effectLst/>
                          <a:latin typeface="Calibri" panose="020F0502020204030204" pitchFamily="34" charset="0"/>
                          <a:cs typeface="Calibri" panose="020F0502020204030204" pitchFamily="34" charset="0"/>
                        </a:rPr>
                        <a:t>Approx. cost</a:t>
                      </a:r>
                      <a:endParaRPr lang="en-GB"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232279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11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1000" b="1" dirty="0">
                          <a:latin typeface="Calibri" panose="020F0502020204030204" pitchFamily="34" charset="0"/>
                          <a:cs typeface="Calibri" panose="020F0502020204030204" pitchFamily="34" charset="0"/>
                        </a:rPr>
                        <a:t>Evaluate</a:t>
                      </a: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1000" dirty="0">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Activity leaders are leading a broad range of activities and actively seeking children that are not engaged in physical activity during lunch times. Midday supervisors have grown in confidence and far more active and engaged in games with the children. Lunch times are more active with children having fun. Activity options have been tailored to suit the needs of SEND pupils through considerate choices of equipment and the types of games played. Girls are proving to be the hardest group to engage as some are still choosing not to be active.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Continued training for activity leaders and bringing new leaders into the group to bring new ideas and expertise. More leaders will also mean more activities are able to be delivered. Continued training with midday supervisors. Establish lead midday supervisors to empower them and give them ownership. Continue to listen to SEND pupils and tailor activities to their needs and wants. Focus priorities on engaging girls. Work with least active girls to create activities that are meaningful and enjoyable for them. Do they want to be activity leaders for younger children to give them purpose and confidence?</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100 out of 100 activity leaders want to carry on with this role next year. 30 more children have enquired to joining the team. Meetings and the end of year survey have shown all leaders feel positive and enjoy making a difference for others. Interviews by random selection were conducted and 92% of pupils were either 'happy' or 'very happy' with the activities on offer at lunch time. End of year physical activity survey findings such as: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 Am I involved with games at lunch       time - 89%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 Do I enjoy lunch time? 97%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 Have I joined in with a game with the activity leaders? 100% Yes</a:t>
                      </a: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Physical Resources - £1000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CPD for staff - £500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OPAL - £8000</a:t>
                      </a:r>
                      <a:endParaRPr lang="en-US" sz="10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1000" dirty="0">
                        <a:solidFill>
                          <a:schemeClr val="tx1"/>
                        </a:solidFill>
                        <a:latin typeface="Calibri" panose="020F0502020204030204" pitchFamily="34" charset="0"/>
                        <a:cs typeface="Calibri" panose="020F0502020204030204" pitchFamily="34" charset="0"/>
                      </a:endParaRPr>
                    </a:p>
                  </a:txBody>
                  <a:tcPr marL="145175" marR="145175" marT="72587" marB="7258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
        <p:nvSpPr>
          <p:cNvPr id="5" name="TextBox 4">
            <a:extLst>
              <a:ext uri="{FF2B5EF4-FFF2-40B4-BE49-F238E27FC236}">
                <a16:creationId xmlns:a16="http://schemas.microsoft.com/office/drawing/2014/main" id="{7C0CE318-2120-E324-9292-5A86D8597144}"/>
              </a:ext>
            </a:extLst>
          </p:cNvPr>
          <p:cNvSpPr txBox="1"/>
          <p:nvPr/>
        </p:nvSpPr>
        <p:spPr>
          <a:xfrm>
            <a:off x="1621870" y="359938"/>
            <a:ext cx="5651022" cy="385490"/>
          </a:xfrm>
          <a:prstGeom prst="rect">
            <a:avLst/>
          </a:prstGeom>
          <a:noFill/>
        </p:spPr>
        <p:txBody>
          <a:bodyPr wrap="square" rtlCol="0">
            <a:spAutoFit/>
          </a:bodyPr>
          <a:lstStyle/>
          <a:p>
            <a:r>
              <a:rPr lang="en-US" sz="1905" b="1" dirty="0">
                <a:latin typeface="Calibri" panose="020F0502020204030204" pitchFamily="34" charset="0"/>
                <a:cs typeface="Calibri" panose="020F0502020204030204" pitchFamily="34" charset="0"/>
              </a:rPr>
              <a:t>Plan, monitor and evaluate (2025/2026)</a:t>
            </a:r>
          </a:p>
        </p:txBody>
      </p:sp>
      <p:sp>
        <p:nvSpPr>
          <p:cNvPr id="6" name="TextBox 5">
            <a:extLst>
              <a:ext uri="{FF2B5EF4-FFF2-40B4-BE49-F238E27FC236}">
                <a16:creationId xmlns:a16="http://schemas.microsoft.com/office/drawing/2014/main" id="{06D3BCB3-9898-8FE9-7C31-95AA52B74F02}"/>
              </a:ext>
            </a:extLst>
          </p:cNvPr>
          <p:cNvSpPr txBox="1"/>
          <p:nvPr/>
        </p:nvSpPr>
        <p:spPr>
          <a:xfrm>
            <a:off x="1621871" y="952336"/>
            <a:ext cx="5168492" cy="287771"/>
          </a:xfrm>
          <a:prstGeom prst="rect">
            <a:avLst/>
          </a:prstGeom>
          <a:noFill/>
        </p:spPr>
        <p:txBody>
          <a:bodyPr wrap="square" rtlCol="0">
            <a:spAutoFit/>
          </a:bodyPr>
          <a:lstStyle/>
          <a:p>
            <a:r>
              <a:rPr lang="en-US" sz="1270" b="1" dirty="0">
                <a:solidFill>
                  <a:srgbClr val="FF0000"/>
                </a:solidFill>
                <a:latin typeface="Calibri" panose="020F0502020204030204" pitchFamily="34" charset="0"/>
                <a:cs typeface="Calibri" panose="020F0502020204030204" pitchFamily="34" charset="0"/>
              </a:rPr>
              <a:t>Example objective shown below is for reference purposes only:</a:t>
            </a:r>
          </a:p>
        </p:txBody>
      </p:sp>
    </p:spTree>
    <p:extLst>
      <p:ext uri="{BB962C8B-B14F-4D97-AF65-F5344CB8AC3E}">
        <p14:creationId xmlns:p14="http://schemas.microsoft.com/office/powerpoint/2010/main" val="2070466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5108</TotalTime>
  <Words>2781</Words>
  <Application>Microsoft Office PowerPoint</Application>
  <PresentationFormat>Widescreen</PresentationFormat>
  <Paragraphs>350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Tennyson, Andy</dc:creator>
  <cp:lastModifiedBy>Kay Coverdale</cp:lastModifiedBy>
  <cp:revision>14</cp:revision>
  <cp:lastPrinted>2025-11-12T12:27:17Z</cp:lastPrinted>
  <dcterms:created xsi:type="dcterms:W3CDTF">2025-06-28T18:15:34Z</dcterms:created>
  <dcterms:modified xsi:type="dcterms:W3CDTF">2026-01-04T19:06:58Z</dcterms:modified>
</cp:coreProperties>
</file>